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87" r:id="rId4"/>
    <p:sldId id="257" r:id="rId5"/>
    <p:sldId id="259" r:id="rId6"/>
    <p:sldId id="260" r:id="rId7"/>
    <p:sldId id="262" r:id="rId8"/>
    <p:sldId id="275" r:id="rId9"/>
    <p:sldId id="263" r:id="rId10"/>
    <p:sldId id="264" r:id="rId11"/>
    <p:sldId id="265" r:id="rId12"/>
    <p:sldId id="266" r:id="rId13"/>
    <p:sldId id="274" r:id="rId14"/>
    <p:sldId id="267" r:id="rId15"/>
    <p:sldId id="268" r:id="rId16"/>
    <p:sldId id="269" r:id="rId17"/>
    <p:sldId id="273" r:id="rId18"/>
    <p:sldId id="270" r:id="rId19"/>
    <p:sldId id="271" r:id="rId20"/>
    <p:sldId id="272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19" d="100"/>
          <a:sy n="119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61F77-8FF7-40D8-9421-353EBE4DA3E2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0984-9BE7-4B72-8277-60EC688835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61F77-8FF7-40D8-9421-353EBE4DA3E2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0984-9BE7-4B72-8277-60EC688835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61F77-8FF7-40D8-9421-353EBE4DA3E2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0984-9BE7-4B72-8277-60EC688835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61F77-8FF7-40D8-9421-353EBE4DA3E2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0984-9BE7-4B72-8277-60EC688835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61F77-8FF7-40D8-9421-353EBE4DA3E2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0984-9BE7-4B72-8277-60EC688835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61F77-8FF7-40D8-9421-353EBE4DA3E2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0984-9BE7-4B72-8277-60EC688835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61F77-8FF7-40D8-9421-353EBE4DA3E2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0984-9BE7-4B72-8277-60EC688835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61F77-8FF7-40D8-9421-353EBE4DA3E2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0984-9BE7-4B72-8277-60EC688835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61F77-8FF7-40D8-9421-353EBE4DA3E2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0984-9BE7-4B72-8277-60EC688835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61F77-8FF7-40D8-9421-353EBE4DA3E2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0984-9BE7-4B72-8277-60EC688835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61F77-8FF7-40D8-9421-353EBE4DA3E2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0984-9BE7-4B72-8277-60EC688835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61F77-8FF7-40D8-9421-353EBE4DA3E2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B0984-9BE7-4B72-8277-60EC688835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CSCI 365 </a:t>
            </a:r>
            <a:r>
              <a:rPr lang="en-US" dirty="0" smtClean="0"/>
              <a:t>– Introduction to Large Scale Computing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Objectives cont’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the difference in creating applications which run on a PC, web-based applications, and large scale </a:t>
            </a:r>
            <a:r>
              <a:rPr lang="en-US" dirty="0" smtClean="0"/>
              <a:t>applications</a:t>
            </a:r>
          </a:p>
          <a:p>
            <a:r>
              <a:rPr lang="en-US" dirty="0" smtClean="0"/>
              <a:t>Create, execute, and debug basic COBOL programs in a mainframe environment</a:t>
            </a:r>
            <a:endParaRPr lang="en-US" dirty="0" smtClean="0"/>
          </a:p>
          <a:p>
            <a:r>
              <a:rPr lang="en-US" dirty="0" smtClean="0"/>
              <a:t>Become fluent in TLAs / buzzwords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System architecture overview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Introduction to COBOL and JCL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Data organization and access methods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Application architecture (SDLC)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Databases: relational vs. hierarchical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Transaction processing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High availability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Security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Lectures</a:t>
            </a:r>
          </a:p>
          <a:p>
            <a:pPr lvl="1"/>
            <a:r>
              <a:rPr lang="en-US" dirty="0" smtClean="0"/>
              <a:t>Review key concepts</a:t>
            </a:r>
          </a:p>
          <a:p>
            <a:pPr lvl="1"/>
            <a:r>
              <a:rPr lang="en-US" dirty="0" smtClean="0"/>
              <a:t>Applied and conceptual topics</a:t>
            </a:r>
          </a:p>
          <a:p>
            <a:r>
              <a:rPr lang="en-US" dirty="0" smtClean="0"/>
              <a:t>Labs</a:t>
            </a:r>
            <a:endParaRPr lang="en-US" dirty="0"/>
          </a:p>
          <a:p>
            <a:pPr lvl="1"/>
            <a:r>
              <a:rPr lang="en-US" dirty="0" smtClean="0"/>
              <a:t>Hands on mainframe experience (see next slide)</a:t>
            </a:r>
          </a:p>
          <a:p>
            <a:pPr lvl="1"/>
            <a:r>
              <a:rPr lang="en-US" dirty="0" smtClean="0"/>
              <a:t>Application development assignments</a:t>
            </a:r>
          </a:p>
          <a:p>
            <a:r>
              <a:rPr lang="en-US" dirty="0" smtClean="0"/>
              <a:t>Online</a:t>
            </a:r>
          </a:p>
          <a:p>
            <a:pPr lvl="1"/>
            <a:r>
              <a:rPr lang="en-US" dirty="0" smtClean="0"/>
              <a:t>Utilize and contribute to our course wiki</a:t>
            </a:r>
          </a:p>
          <a:p>
            <a:pPr lvl="1"/>
            <a:r>
              <a:rPr lang="en-US" dirty="0" smtClean="0"/>
              <a:t>largescalecomputing.wikispaces.com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 on Lab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 exercises will be completed on an IBM z9 mainframe at Marist College</a:t>
            </a:r>
          </a:p>
          <a:p>
            <a:pPr lvl="1"/>
            <a:r>
              <a:rPr lang="en-US" dirty="0" smtClean="0"/>
              <a:t>Made available through the IBM academic initiative</a:t>
            </a:r>
          </a:p>
          <a:p>
            <a:r>
              <a:rPr lang="en-US" dirty="0" smtClean="0"/>
              <a:t>We use a terminal emulator to connect to the system from either the classroom or your personal computer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Wiki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Wiki contents</a:t>
            </a:r>
          </a:p>
          <a:p>
            <a:pPr lvl="1"/>
            <a:r>
              <a:rPr lang="en-US" dirty="0" smtClean="0"/>
              <a:t>Course info (lecture slides, labs, schedule, etc)</a:t>
            </a:r>
          </a:p>
          <a:p>
            <a:pPr lvl="1"/>
            <a:r>
              <a:rPr lang="en-US" dirty="0" smtClean="0"/>
              <a:t>General large scale computing information</a:t>
            </a:r>
          </a:p>
          <a:p>
            <a:r>
              <a:rPr lang="en-US" dirty="0" smtClean="0"/>
              <a:t>Students are expected to utilize the wiki and become active contributors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5% lab 1</a:t>
            </a:r>
          </a:p>
          <a:p>
            <a:r>
              <a:rPr lang="en-US" dirty="0" smtClean="0"/>
              <a:t>20% lab 2</a:t>
            </a:r>
          </a:p>
          <a:p>
            <a:r>
              <a:rPr lang="en-US" dirty="0" smtClean="0"/>
              <a:t>20% lab 3</a:t>
            </a:r>
          </a:p>
          <a:p>
            <a:r>
              <a:rPr lang="en-US" dirty="0" smtClean="0"/>
              <a:t>20% exams (2)</a:t>
            </a:r>
          </a:p>
          <a:p>
            <a:r>
              <a:rPr lang="en-US" dirty="0" smtClean="0"/>
              <a:t>5% lab presentation</a:t>
            </a:r>
          </a:p>
          <a:p>
            <a:r>
              <a:rPr lang="en-US" dirty="0" smtClean="0"/>
              <a:t>20% final exam</a:t>
            </a:r>
          </a:p>
          <a:p>
            <a:r>
              <a:rPr lang="en-US" dirty="0" smtClean="0"/>
              <a:t>10% participation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sets &amp; TSO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Lecture 1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Background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IBM mainframe operating system is referred to as ‘Z/OS’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Data Set?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Z/OS files are called </a:t>
            </a:r>
            <a:r>
              <a:rPr lang="en-US" b="1" dirty="0" smtClean="0"/>
              <a:t>data sets</a:t>
            </a:r>
          </a:p>
          <a:p>
            <a:pPr lvl="1"/>
            <a:r>
              <a:rPr lang="en-US" dirty="0" smtClean="0"/>
              <a:t>A data set is a collection of logically related data records stored on disk</a:t>
            </a:r>
          </a:p>
          <a:p>
            <a:pPr lvl="1"/>
            <a:r>
              <a:rPr lang="en-US" dirty="0" smtClean="0"/>
              <a:t>Before data can be written to a data set, it must be </a:t>
            </a:r>
            <a:r>
              <a:rPr lang="en-US" b="1" dirty="0" smtClean="0"/>
              <a:t>allocated</a:t>
            </a:r>
          </a:p>
          <a:p>
            <a:pPr lvl="1"/>
            <a:r>
              <a:rPr lang="en-US" dirty="0" smtClean="0"/>
              <a:t>A data set can contain:</a:t>
            </a:r>
          </a:p>
          <a:p>
            <a:pPr lvl="2"/>
            <a:r>
              <a:rPr lang="en-US" dirty="0" smtClean="0"/>
              <a:t>Source program</a:t>
            </a:r>
          </a:p>
          <a:p>
            <a:pPr lvl="2"/>
            <a:r>
              <a:rPr lang="en-US" dirty="0" smtClean="0"/>
              <a:t>Macros</a:t>
            </a:r>
          </a:p>
          <a:p>
            <a:pPr lvl="2"/>
            <a:r>
              <a:rPr lang="en-US" dirty="0" smtClean="0"/>
              <a:t>Data records used by a program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Data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52800"/>
          </a:xfrm>
        </p:spPr>
        <p:txBody>
          <a:bodyPr/>
          <a:lstStyle/>
          <a:p>
            <a:r>
              <a:rPr lang="en-US" dirty="0" smtClean="0"/>
              <a:t>There are two basic types of data sets:</a:t>
            </a:r>
          </a:p>
          <a:p>
            <a:pPr lvl="1"/>
            <a:r>
              <a:rPr lang="en-US" b="1" dirty="0" smtClean="0"/>
              <a:t>Sequential</a:t>
            </a:r>
            <a:r>
              <a:rPr lang="en-US" dirty="0" smtClean="0"/>
              <a:t> data set</a:t>
            </a:r>
          </a:p>
          <a:p>
            <a:pPr lvl="2"/>
            <a:r>
              <a:rPr lang="en-US" dirty="0" smtClean="0"/>
              <a:t>Data stored in a single piece of allocated disk space</a:t>
            </a:r>
          </a:p>
          <a:p>
            <a:pPr lvl="1"/>
            <a:r>
              <a:rPr lang="en-US" b="1" dirty="0" smtClean="0"/>
              <a:t>Partitioned</a:t>
            </a:r>
            <a:r>
              <a:rPr lang="en-US" dirty="0" smtClean="0"/>
              <a:t> data set (PDS)</a:t>
            </a:r>
          </a:p>
          <a:p>
            <a:pPr lvl="2"/>
            <a:r>
              <a:rPr lang="en-US" dirty="0" smtClean="0"/>
              <a:t>Data can be sub-divided into multiple individual chunks  or files (</a:t>
            </a:r>
            <a:r>
              <a:rPr lang="en-US" b="1" dirty="0" smtClean="0"/>
              <a:t>members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057400" y="5105400"/>
            <a:ext cx="11430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12345678901234567890</a:t>
            </a:r>
          </a:p>
          <a:p>
            <a:pPr algn="ctr"/>
            <a:r>
              <a:rPr lang="en-US" sz="12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1234567890</a:t>
            </a:r>
          </a:p>
          <a:p>
            <a:pPr algn="ctr"/>
            <a:r>
              <a:rPr lang="en-US" sz="12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1234567890</a:t>
            </a:r>
          </a:p>
          <a:p>
            <a:pPr algn="ctr"/>
            <a:r>
              <a:rPr lang="en-US" sz="12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1234567890....</a:t>
            </a:r>
          </a:p>
          <a:p>
            <a:pPr algn="ctr"/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057400" y="4724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Sequential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105400" y="5105400"/>
            <a:ext cx="11430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066763" y="4724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Partitioned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257800" y="5257800"/>
            <a:ext cx="38100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/>
              <a:t>123456</a:t>
            </a:r>
            <a:endParaRPr lang="en-US" sz="1200" dirty="0"/>
          </a:p>
        </p:txBody>
      </p:sp>
      <p:sp>
        <p:nvSpPr>
          <p:cNvPr id="9" name="Rounded Rectangle 8"/>
          <p:cNvSpPr/>
          <p:nvPr/>
        </p:nvSpPr>
        <p:spPr>
          <a:xfrm>
            <a:off x="5715000" y="5257800"/>
            <a:ext cx="38100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0" name="Rounded Rectangle 9"/>
          <p:cNvSpPr/>
          <p:nvPr/>
        </p:nvSpPr>
        <p:spPr>
          <a:xfrm>
            <a:off x="5257800" y="5791200"/>
            <a:ext cx="38100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1" name="Rounded Rectangle 10"/>
          <p:cNvSpPr/>
          <p:nvPr/>
        </p:nvSpPr>
        <p:spPr>
          <a:xfrm>
            <a:off x="5715000" y="5791200"/>
            <a:ext cx="38100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391400" y="5486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Members</a:t>
            </a:r>
            <a:endParaRPr lang="en-US" i="1" dirty="0"/>
          </a:p>
        </p:txBody>
      </p:sp>
      <p:cxnSp>
        <p:nvCxnSpPr>
          <p:cNvPr id="14" name="Straight Arrow Connector 13"/>
          <p:cNvCxnSpPr>
            <a:stCxn id="12" idx="1"/>
            <a:endCxn id="9" idx="3"/>
          </p:cNvCxnSpPr>
          <p:nvPr/>
        </p:nvCxnSpPr>
        <p:spPr>
          <a:xfrm flipH="1" flipV="1">
            <a:off x="6096000" y="5448300"/>
            <a:ext cx="1295400" cy="2227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1"/>
            <a:endCxn id="11" idx="3"/>
          </p:cNvCxnSpPr>
          <p:nvPr/>
        </p:nvCxnSpPr>
        <p:spPr>
          <a:xfrm flipH="1">
            <a:off x="6096000" y="5671066"/>
            <a:ext cx="1295400" cy="3106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</a:t>
            </a:r>
          </a:p>
          <a:p>
            <a:r>
              <a:rPr lang="en-US" dirty="0" smtClean="0"/>
              <a:t>Year</a:t>
            </a:r>
          </a:p>
          <a:p>
            <a:r>
              <a:rPr lang="en-US" dirty="0" smtClean="0"/>
              <a:t>Major</a:t>
            </a:r>
          </a:p>
          <a:p>
            <a:r>
              <a:rPr lang="en-US" dirty="0" smtClean="0"/>
              <a:t>Why you are taking this course? Acceptable answers:</a:t>
            </a:r>
          </a:p>
          <a:p>
            <a:pPr lvl="1"/>
            <a:r>
              <a:rPr lang="en-US" dirty="0" smtClean="0"/>
              <a:t>I am interested in the subject...</a:t>
            </a:r>
          </a:p>
          <a:p>
            <a:pPr lvl="1"/>
            <a:r>
              <a:rPr lang="en-US" dirty="0" smtClean="0"/>
              <a:t>I needed to fill an upper-level elective...</a:t>
            </a:r>
          </a:p>
          <a:p>
            <a:pPr lvl="1"/>
            <a:r>
              <a:rPr lang="en-US" dirty="0" smtClean="0"/>
              <a:t>My advisor told me to take the course...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Set Naming Conventions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7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Sample data set name:</a:t>
            </a:r>
          </a:p>
          <a:p>
            <a:pPr algn="ctr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KC02124.LAB1.COBOL</a:t>
            </a:r>
          </a:p>
          <a:p>
            <a:pPr algn="ctr">
              <a:buNone/>
            </a:pP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algn="ctr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algn="ctr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cs typeface="Courier New" pitchFamily="49" charset="0"/>
              </a:rPr>
              <a:t>High Level Qualifier</a:t>
            </a:r>
            <a:r>
              <a:rPr lang="en-US" sz="2800" dirty="0" smtClean="0">
                <a:cs typeface="Courier New" pitchFamily="49" charset="0"/>
              </a:rPr>
              <a:t>: username or catalog</a:t>
            </a:r>
          </a:p>
          <a:p>
            <a:r>
              <a:rPr lang="en-US" sz="2800" b="1" dirty="0" smtClean="0">
                <a:cs typeface="Courier New" pitchFamily="49" charset="0"/>
              </a:rPr>
              <a:t>User Determined Qualifier</a:t>
            </a:r>
            <a:r>
              <a:rPr lang="en-US" sz="2800" dirty="0" smtClean="0">
                <a:cs typeface="Courier New" pitchFamily="49" charset="0"/>
              </a:rPr>
              <a:t>: what this data relates to</a:t>
            </a:r>
          </a:p>
          <a:p>
            <a:r>
              <a:rPr lang="en-US" sz="2800" b="1" dirty="0" smtClean="0">
                <a:cs typeface="Courier New" pitchFamily="49" charset="0"/>
              </a:rPr>
              <a:t>Type</a:t>
            </a:r>
            <a:r>
              <a:rPr lang="en-US" sz="2800" dirty="0" smtClean="0">
                <a:cs typeface="Courier New" pitchFamily="49" charset="0"/>
              </a:rPr>
              <a:t>: what type of data is contained (similar to a file extension)</a:t>
            </a:r>
            <a:endParaRPr lang="en-US" sz="2800" dirty="0">
              <a:cs typeface="Courier New" pitchFamily="49" charset="0"/>
            </a:endParaRPr>
          </a:p>
        </p:txBody>
      </p:sp>
      <p:sp>
        <p:nvSpPr>
          <p:cNvPr id="4" name="Left Brace 3"/>
          <p:cNvSpPr/>
          <p:nvPr/>
        </p:nvSpPr>
        <p:spPr>
          <a:xfrm rot="16200000">
            <a:off x="2971800" y="2057400"/>
            <a:ext cx="457200" cy="1676400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57400" y="3200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High Level Qualifier</a:t>
            </a:r>
            <a:endParaRPr lang="en-US" dirty="0"/>
          </a:p>
        </p:txBody>
      </p:sp>
      <p:sp>
        <p:nvSpPr>
          <p:cNvPr id="6" name="Left Brace 5"/>
          <p:cNvSpPr/>
          <p:nvPr/>
        </p:nvSpPr>
        <p:spPr>
          <a:xfrm rot="16200000">
            <a:off x="5943600" y="2286000"/>
            <a:ext cx="457200" cy="1219200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029200" y="3200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Type</a:t>
            </a:r>
            <a:endParaRPr lang="en-US" dirty="0"/>
          </a:p>
        </p:txBody>
      </p:sp>
      <p:sp>
        <p:nvSpPr>
          <p:cNvPr id="8" name="Left Brace 7"/>
          <p:cNvSpPr/>
          <p:nvPr/>
        </p:nvSpPr>
        <p:spPr>
          <a:xfrm rot="16200000">
            <a:off x="4399210" y="2611190"/>
            <a:ext cx="838199" cy="949820"/>
          </a:xfrm>
          <a:prstGeom prst="leftBrace">
            <a:avLst>
              <a:gd name="adj1" fmla="val 5516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352800" y="359306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User Determined Qualifier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Set Naming Conventions cont’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Maximum of 22 name segments (qualifiers)</a:t>
            </a:r>
          </a:p>
          <a:p>
            <a:pPr lvl="1"/>
            <a:r>
              <a:rPr lang="en-US" dirty="0" smtClean="0"/>
              <a:t>Level qualifiers separated by ‘.’</a:t>
            </a:r>
          </a:p>
          <a:p>
            <a:r>
              <a:rPr lang="en-US" dirty="0" smtClean="0"/>
              <a:t>Each level qualifier:</a:t>
            </a:r>
          </a:p>
          <a:p>
            <a:pPr lvl="1"/>
            <a:r>
              <a:rPr lang="en-US" dirty="0" smtClean="0"/>
              <a:t>1 to 8 characters</a:t>
            </a:r>
          </a:p>
          <a:p>
            <a:pPr lvl="1"/>
            <a:r>
              <a:rPr lang="en-US" dirty="0" smtClean="0"/>
              <a:t>First character must be alphabetical (A-Z) or special (@#$)</a:t>
            </a:r>
          </a:p>
          <a:p>
            <a:pPr lvl="1"/>
            <a:r>
              <a:rPr lang="en-US" dirty="0" smtClean="0"/>
              <a:t>Remaining: alphabetical, numeric (0-9), or hyphen</a:t>
            </a:r>
          </a:p>
          <a:p>
            <a:pPr lvl="1"/>
            <a:r>
              <a:rPr lang="en-US" dirty="0" smtClean="0"/>
              <a:t>Upper case only (not case sensitive)</a:t>
            </a:r>
          </a:p>
          <a:p>
            <a:r>
              <a:rPr lang="en-US" dirty="0" smtClean="0"/>
              <a:t>Example: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KC02124.CSCI365.LAB1.COBOL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PDS Naming Conventions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rules as sequential data sets</a:t>
            </a:r>
          </a:p>
          <a:p>
            <a:r>
              <a:rPr lang="en-US" dirty="0" smtClean="0"/>
              <a:t>Need to specify a member name within the data set:</a:t>
            </a:r>
          </a:p>
          <a:p>
            <a:endParaRPr lang="en-US" dirty="0" smtClean="0"/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KC02124.LAB1.COBOL(HELLO)</a:t>
            </a:r>
          </a:p>
          <a:p>
            <a:pPr lvl="1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KC02124.LAB1.COBOL(FUBAR)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162800" y="4191000"/>
            <a:ext cx="11430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" name="Rounded Rectangle 4"/>
          <p:cNvSpPr/>
          <p:nvPr/>
        </p:nvSpPr>
        <p:spPr>
          <a:xfrm>
            <a:off x="7315200" y="4343400"/>
            <a:ext cx="38100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/>
              <a:t>123456</a:t>
            </a:r>
            <a:endParaRPr lang="en-US" sz="1200" dirty="0"/>
          </a:p>
        </p:txBody>
      </p:sp>
      <p:sp>
        <p:nvSpPr>
          <p:cNvPr id="6" name="Rounded Rectangle 5"/>
          <p:cNvSpPr/>
          <p:nvPr/>
        </p:nvSpPr>
        <p:spPr>
          <a:xfrm>
            <a:off x="7772400" y="4343400"/>
            <a:ext cx="38100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7" name="Rounded Rectangle 6"/>
          <p:cNvSpPr/>
          <p:nvPr/>
        </p:nvSpPr>
        <p:spPr>
          <a:xfrm>
            <a:off x="7315200" y="4876800"/>
            <a:ext cx="38100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8" name="Rounded Rectangle 7"/>
          <p:cNvSpPr/>
          <p:nvPr/>
        </p:nvSpPr>
        <p:spPr>
          <a:xfrm>
            <a:off x="7772400" y="4876800"/>
            <a:ext cx="38100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cxnSp>
        <p:nvCxnSpPr>
          <p:cNvPr id="15" name="Elbow Connector 14"/>
          <p:cNvCxnSpPr>
            <a:endCxn id="5" idx="1"/>
          </p:cNvCxnSpPr>
          <p:nvPr/>
        </p:nvCxnSpPr>
        <p:spPr>
          <a:xfrm>
            <a:off x="5486400" y="4343400"/>
            <a:ext cx="1828800" cy="190500"/>
          </a:xfrm>
          <a:prstGeom prst="bentConnector3">
            <a:avLst>
              <a:gd name="adj1" fmla="val 704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endCxn id="7" idx="1"/>
          </p:cNvCxnSpPr>
          <p:nvPr/>
        </p:nvCxnSpPr>
        <p:spPr>
          <a:xfrm flipV="1">
            <a:off x="5562600" y="5067300"/>
            <a:ext cx="1752600" cy="342900"/>
          </a:xfrm>
          <a:prstGeom prst="bentConnector3">
            <a:avLst>
              <a:gd name="adj1" fmla="val 765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2" name="Left Brace 21"/>
          <p:cNvSpPr/>
          <p:nvPr/>
        </p:nvSpPr>
        <p:spPr>
          <a:xfrm rot="16200000">
            <a:off x="2743200" y="4038600"/>
            <a:ext cx="381000" cy="3886200"/>
          </a:xfrm>
          <a:prstGeom prst="leftBrac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Elbow Connector 23"/>
          <p:cNvCxnSpPr>
            <a:stCxn id="22" idx="1"/>
            <a:endCxn id="4" idx="2"/>
          </p:cNvCxnSpPr>
          <p:nvPr/>
        </p:nvCxnSpPr>
        <p:spPr>
          <a:xfrm rot="5400000" flipH="1" flipV="1">
            <a:off x="4991100" y="3429000"/>
            <a:ext cx="685800" cy="4800600"/>
          </a:xfrm>
          <a:prstGeom prst="bentConnector3">
            <a:avLst>
              <a:gd name="adj1" fmla="val -35368"/>
            </a:avLst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vs. Partitioned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Typically, we will use the different data set types as follows:</a:t>
            </a:r>
          </a:p>
          <a:p>
            <a:pPr lvl="1"/>
            <a:r>
              <a:rPr lang="en-US" b="1" dirty="0" smtClean="0"/>
              <a:t>Sequential</a:t>
            </a:r>
            <a:r>
              <a:rPr lang="en-US" dirty="0" smtClean="0"/>
              <a:t>: raw data files</a:t>
            </a:r>
          </a:p>
          <a:p>
            <a:pPr lvl="1"/>
            <a:r>
              <a:rPr lang="en-US" b="1" dirty="0" smtClean="0"/>
              <a:t>PDS</a:t>
            </a:r>
            <a:r>
              <a:rPr lang="en-US" dirty="0" smtClean="0"/>
              <a:t>: COBOL source / executables, JCL, etc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Data Storage on Z/OS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is stored on a Direct Access Storage Device (DASD)</a:t>
            </a:r>
          </a:p>
          <a:p>
            <a:pPr lvl="1"/>
            <a:r>
              <a:rPr lang="en-US" dirty="0" smtClean="0"/>
              <a:t>Disk</a:t>
            </a:r>
          </a:p>
          <a:p>
            <a:pPr lvl="1"/>
            <a:r>
              <a:rPr lang="en-US" dirty="0" smtClean="0"/>
              <a:t>Magnetic tape</a:t>
            </a:r>
          </a:p>
          <a:p>
            <a:pPr lvl="1"/>
            <a:r>
              <a:rPr lang="en-US" dirty="0" smtClean="0"/>
              <a:t>Optical media</a:t>
            </a:r>
          </a:p>
          <a:p>
            <a:r>
              <a:rPr lang="en-US" dirty="0" smtClean="0"/>
              <a:t>When you hear ‘</a:t>
            </a:r>
            <a:r>
              <a:rPr lang="en-US" b="1" dirty="0" smtClean="0"/>
              <a:t>DASD</a:t>
            </a:r>
            <a:r>
              <a:rPr lang="en-US" dirty="0" smtClean="0"/>
              <a:t>’ you should think ‘</a:t>
            </a:r>
            <a:r>
              <a:rPr lang="en-US" b="1" dirty="0" smtClean="0"/>
              <a:t>disk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Used for storing the OS, data sets, databases, etc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EBCDIC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IBM systems since the S/360 use the Extended Binary Coded Decimal Interchange character set</a:t>
            </a:r>
          </a:p>
          <a:p>
            <a:r>
              <a:rPr lang="en-US" dirty="0" smtClean="0"/>
              <a:t>Developed before ASCII and is also an 8 bit character set</a:t>
            </a:r>
          </a:p>
          <a:p>
            <a:r>
              <a:rPr lang="en-US" dirty="0" smtClean="0"/>
              <a:t>Z/OS also supports ASCII and UNICODE for web / Java use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catalog associates a data set with the volume on which it is located</a:t>
            </a:r>
          </a:p>
          <a:p>
            <a:r>
              <a:rPr lang="en-US" dirty="0" smtClean="0"/>
              <a:t>Locating a data set on a catalog requires:</a:t>
            </a:r>
          </a:p>
          <a:p>
            <a:pPr lvl="1"/>
            <a:r>
              <a:rPr lang="en-US" dirty="0" smtClean="0"/>
              <a:t>Data set name</a:t>
            </a:r>
          </a:p>
          <a:p>
            <a:pPr lvl="1"/>
            <a:r>
              <a:rPr lang="en-US" dirty="0" smtClean="0"/>
              <a:t>Volume name</a:t>
            </a:r>
          </a:p>
          <a:p>
            <a:pPr lvl="1"/>
            <a:r>
              <a:rPr lang="en-US" dirty="0" smtClean="0"/>
              <a:t>Unit (volume device type)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Z/OS UNIX File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Z/OS UNIX System Services (USS) allows Z/OS to access UNIX files</a:t>
            </a:r>
          </a:p>
          <a:p>
            <a:r>
              <a:rPr lang="en-US" dirty="0" smtClean="0"/>
              <a:t>Follows UNIX standard directory / file structure</a:t>
            </a:r>
          </a:p>
          <a:p>
            <a:r>
              <a:rPr lang="en-US" dirty="0" smtClean="0"/>
              <a:t>We will not be using USS in this course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Interact with Z/OS?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TSO</a:t>
            </a:r>
          </a:p>
          <a:p>
            <a:pPr lvl="1"/>
            <a:r>
              <a:rPr lang="en-US" dirty="0" smtClean="0"/>
              <a:t>Allows users to log on to Z/OS and use a limited set of basic commands </a:t>
            </a:r>
          </a:p>
          <a:p>
            <a:pPr lvl="1"/>
            <a:r>
              <a:rPr lang="en-US" dirty="0" smtClean="0"/>
              <a:t>This is called using TSO in </a:t>
            </a:r>
            <a:r>
              <a:rPr lang="en-US" i="1" dirty="0" smtClean="0"/>
              <a:t>native mode</a:t>
            </a:r>
          </a:p>
          <a:p>
            <a:pPr lvl="1"/>
            <a:r>
              <a:rPr lang="en-US" dirty="0" smtClean="0"/>
              <a:t>Think ‘command line’ interface</a:t>
            </a:r>
          </a:p>
          <a:p>
            <a:r>
              <a:rPr lang="en-US" dirty="0" smtClean="0"/>
              <a:t>ISPF</a:t>
            </a:r>
          </a:p>
          <a:p>
            <a:pPr lvl="1"/>
            <a:r>
              <a:rPr lang="en-US" dirty="0" smtClean="0"/>
              <a:t>Menu structure which sits on top of TSO and provides a simpler interface for accessing commonly used TSO functions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TSO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TSO stands for Time Sharing Option</a:t>
            </a:r>
          </a:p>
          <a:p>
            <a:r>
              <a:rPr lang="en-US" dirty="0" smtClean="0"/>
              <a:t>Allows users to create an interactive session with Z/OS</a:t>
            </a:r>
          </a:p>
          <a:p>
            <a:r>
              <a:rPr lang="en-US" dirty="0" smtClean="0"/>
              <a:t>Basic command prompt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Graduated from Widener in 2008 (Computer Science)</a:t>
            </a:r>
          </a:p>
          <a:p>
            <a:r>
              <a:rPr lang="en-US" dirty="0" smtClean="0"/>
              <a:t>Working for JP Morgan Chase in various roles:</a:t>
            </a:r>
          </a:p>
          <a:p>
            <a:pPr lvl="1"/>
            <a:r>
              <a:rPr lang="en-US" dirty="0" smtClean="0"/>
              <a:t>Application Developer Lead – </a:t>
            </a:r>
            <a:r>
              <a:rPr lang="en-US" b="1" dirty="0" smtClean="0"/>
              <a:t>Credit Card LOB</a:t>
            </a:r>
          </a:p>
          <a:p>
            <a:pPr lvl="1"/>
            <a:r>
              <a:rPr lang="en-US" dirty="0" smtClean="0"/>
              <a:t>Service Delivery Manager – </a:t>
            </a:r>
            <a:r>
              <a:rPr lang="en-US" b="1" dirty="0" smtClean="0"/>
              <a:t>Mortgage Banking LOB</a:t>
            </a:r>
          </a:p>
          <a:p>
            <a:pPr lvl="1"/>
            <a:r>
              <a:rPr lang="en-US" dirty="0" smtClean="0"/>
              <a:t>Application Development Manager – </a:t>
            </a:r>
            <a:r>
              <a:rPr lang="en-US" b="1" dirty="0" smtClean="0"/>
              <a:t>Emerging Payments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39950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Pre-Tasks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login and request to be a member of our </a:t>
            </a:r>
            <a:r>
              <a:rPr lang="en-US" dirty="0" smtClean="0"/>
              <a:t>wiki (</a:t>
            </a:r>
            <a:r>
              <a:rPr lang="en-US" dirty="0" smtClean="0">
                <a:solidFill>
                  <a:srgbClr val="FF0000"/>
                </a:solidFill>
              </a:rPr>
              <a:t>WRITE THIS DOWN!</a:t>
            </a:r>
            <a:r>
              <a:rPr lang="en-US" dirty="0" smtClean="0">
                <a:solidFill>
                  <a:schemeClr val="bg1"/>
                </a:solidFill>
              </a:rPr>
              <a:t>):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b="1" dirty="0" smtClean="0"/>
              <a:t>largescalecomputing.wikispaces.com</a:t>
            </a:r>
          </a:p>
          <a:p>
            <a:r>
              <a:rPr lang="en-US" dirty="0" smtClean="0"/>
              <a:t>Receive your TSO userid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Do not forget your ID!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 1 is taken from IBM’s ‘Master the Mainframe’ contest</a:t>
            </a:r>
          </a:p>
          <a:p>
            <a:r>
              <a:rPr lang="en-US" dirty="0" smtClean="0"/>
              <a:t>Follow the instructions on the wiki:</a:t>
            </a:r>
          </a:p>
          <a:p>
            <a:pPr lvl="1"/>
            <a:r>
              <a:rPr lang="en-US" dirty="0" smtClean="0"/>
              <a:t>http://largescalecomputing.wikispaces.com/Lab1</a:t>
            </a:r>
          </a:p>
          <a:p>
            <a:r>
              <a:rPr lang="en-US" dirty="0" smtClean="0"/>
              <a:t>Hints:</a:t>
            </a:r>
          </a:p>
          <a:p>
            <a:pPr lvl="1"/>
            <a:r>
              <a:rPr lang="en-US" dirty="0" smtClean="0"/>
              <a:t>Return does not equal “CNTL”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Do not forget your password!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04800" y="2130425"/>
            <a:ext cx="8458200" cy="1470025"/>
          </a:xfrm>
        </p:spPr>
        <p:txBody>
          <a:bodyPr/>
          <a:lstStyle/>
          <a:p>
            <a:r>
              <a:rPr lang="en-US" dirty="0" smtClean="0"/>
              <a:t>What is “Large </a:t>
            </a:r>
            <a:r>
              <a:rPr lang="en-US" dirty="0" smtClean="0"/>
              <a:t>Scale” or “Enterprise Computing”?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Scale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sz="2800" dirty="0" smtClean="0"/>
              <a:t>Developing “</a:t>
            </a:r>
            <a:r>
              <a:rPr lang="en-US" sz="2800" b="1" dirty="0" smtClean="0"/>
              <a:t>really big</a:t>
            </a:r>
            <a:r>
              <a:rPr lang="en-US" sz="2800" dirty="0" smtClean="0"/>
              <a:t>” applications</a:t>
            </a:r>
          </a:p>
          <a:p>
            <a:r>
              <a:rPr lang="en-US" sz="2800" dirty="0" smtClean="0"/>
              <a:t>Focused on </a:t>
            </a:r>
            <a:r>
              <a:rPr lang="en-US" sz="2800" b="1" dirty="0" smtClean="0"/>
              <a:t>highly available</a:t>
            </a:r>
            <a:r>
              <a:rPr lang="en-US" sz="2800" dirty="0" smtClean="0"/>
              <a:t>, </a:t>
            </a:r>
            <a:r>
              <a:rPr lang="en-US" sz="2800" b="1" dirty="0" smtClean="0"/>
              <a:t>transaction processing</a:t>
            </a:r>
            <a:r>
              <a:rPr lang="en-US" sz="2800" dirty="0" smtClean="0"/>
              <a:t> systems</a:t>
            </a:r>
          </a:p>
          <a:p>
            <a:r>
              <a:rPr lang="en-US" sz="2800" dirty="0" smtClean="0"/>
              <a:t>Applications support or solve complex </a:t>
            </a:r>
            <a:r>
              <a:rPr lang="en-US" sz="2800" dirty="0" smtClean="0"/>
              <a:t>problems</a:t>
            </a:r>
          </a:p>
          <a:p>
            <a:r>
              <a:rPr lang="en-US" sz="2800" dirty="0" smtClean="0"/>
              <a:t>Operate in an “enterprise” environment</a:t>
            </a:r>
            <a:endParaRPr lang="en-US" sz="2800" dirty="0" smtClean="0"/>
          </a:p>
          <a:p>
            <a:r>
              <a:rPr lang="en-US" sz="2800" dirty="0" smtClean="0"/>
              <a:t>Technologies:</a:t>
            </a:r>
          </a:p>
          <a:p>
            <a:pPr lvl="1"/>
            <a:r>
              <a:rPr lang="en-US" sz="2400" dirty="0" smtClean="0"/>
              <a:t>Mainframes (IBM System Z, HP NonStop)</a:t>
            </a:r>
          </a:p>
          <a:p>
            <a:pPr lvl="1"/>
            <a:r>
              <a:rPr lang="en-US" sz="2400" dirty="0" smtClean="0"/>
              <a:t>Distributed (Linux, UNIX, Windows)</a:t>
            </a:r>
          </a:p>
          <a:p>
            <a:pPr lvl="1"/>
            <a:r>
              <a:rPr lang="en-US" sz="2400" dirty="0" smtClean="0"/>
              <a:t>Cloud based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Capabilities of a Large Scale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scale transaction processing</a:t>
            </a:r>
          </a:p>
          <a:p>
            <a:pPr lvl="1"/>
            <a:r>
              <a:rPr lang="en-US" dirty="0" smtClean="0"/>
              <a:t>Thousands of transactions per second</a:t>
            </a:r>
          </a:p>
          <a:p>
            <a:r>
              <a:rPr lang="en-US" dirty="0" smtClean="0"/>
              <a:t>Support thousands of users and programs</a:t>
            </a:r>
          </a:p>
          <a:p>
            <a:r>
              <a:rPr lang="en-US" dirty="0" smtClean="0"/>
              <a:t>Simultaneously access and manage shared resources</a:t>
            </a:r>
          </a:p>
          <a:p>
            <a:r>
              <a:rPr lang="en-US" dirty="0" smtClean="0"/>
              <a:t>Database storage in Terabytes</a:t>
            </a:r>
          </a:p>
          <a:p>
            <a:r>
              <a:rPr lang="en-US" dirty="0" smtClean="0"/>
              <a:t>Large bandwidth communications</a:t>
            </a: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Card Processing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What does a credit card processing system do?</a:t>
            </a:r>
          </a:p>
          <a:p>
            <a:pPr lvl="1"/>
            <a:r>
              <a:rPr lang="en-US" dirty="0" smtClean="0"/>
              <a:t>Authorizations: what happens when you swipe</a:t>
            </a:r>
          </a:p>
          <a:p>
            <a:pPr lvl="1"/>
            <a:r>
              <a:rPr lang="en-US" dirty="0" smtClean="0"/>
              <a:t>Statements: transaction history, rewards</a:t>
            </a:r>
          </a:p>
          <a:p>
            <a:pPr lvl="1"/>
            <a:r>
              <a:rPr lang="en-US" dirty="0" smtClean="0"/>
              <a:t>Customer &amp; account system of record</a:t>
            </a:r>
          </a:p>
          <a:p>
            <a:pPr lvl="1"/>
            <a:r>
              <a:rPr lang="en-US" dirty="0" smtClean="0"/>
              <a:t>Interact with </a:t>
            </a:r>
            <a:r>
              <a:rPr lang="en-US" dirty="0" smtClean="0"/>
              <a:t>networks </a:t>
            </a:r>
            <a:r>
              <a:rPr lang="en-US" dirty="0" smtClean="0"/>
              <a:t>(Visa, MasterCard, acquirers)</a:t>
            </a:r>
          </a:p>
          <a:p>
            <a:r>
              <a:rPr lang="en-US" dirty="0" smtClean="0"/>
              <a:t>Stats:</a:t>
            </a:r>
          </a:p>
          <a:p>
            <a:pPr lvl="1"/>
            <a:r>
              <a:rPr lang="en-US" dirty="0" smtClean="0"/>
              <a:t>150MM accounts</a:t>
            </a:r>
          </a:p>
          <a:p>
            <a:pPr lvl="1"/>
            <a:r>
              <a:rPr lang="en-US" dirty="0" smtClean="0"/>
              <a:t>30MM </a:t>
            </a:r>
            <a:r>
              <a:rPr lang="en-US" dirty="0" smtClean="0"/>
              <a:t>transactions per day (peak </a:t>
            </a:r>
            <a:r>
              <a:rPr lang="en-US" dirty="0" smtClean="0"/>
              <a:t>800TPS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Response time under </a:t>
            </a:r>
            <a:r>
              <a:rPr lang="en-US" dirty="0" smtClean="0"/>
              <a:t>50ms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Overview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key concepts required for large scale application development – regardless of technology</a:t>
            </a:r>
          </a:p>
          <a:p>
            <a:r>
              <a:rPr lang="en-US" dirty="0" smtClean="0"/>
              <a:t>Describe programs from an “application architecture” perspective</a:t>
            </a:r>
          </a:p>
          <a:p>
            <a:r>
              <a:rPr lang="en-US" dirty="0" smtClean="0"/>
              <a:t>Gain real world insight into the use of computer science concepts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FFFFFF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</TotalTime>
  <Words>1076</Words>
  <Application>Microsoft Office PowerPoint</Application>
  <PresentationFormat>On-screen Show (4:3)</PresentationFormat>
  <Paragraphs>191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CSCI 365 – Introduction to Large Scale Computing</vt:lpstr>
      <vt:lpstr>Introductions</vt:lpstr>
      <vt:lpstr>About Me</vt:lpstr>
      <vt:lpstr>What is “Large Scale” or “Enterprise Computing”?</vt:lpstr>
      <vt:lpstr>Large Scale Computing</vt:lpstr>
      <vt:lpstr>Capabilities of a Large Scale System</vt:lpstr>
      <vt:lpstr>Credit Card Processing System</vt:lpstr>
      <vt:lpstr>Course Overview</vt:lpstr>
      <vt:lpstr>Course Objectives</vt:lpstr>
      <vt:lpstr>Course Objectives cont’</vt:lpstr>
      <vt:lpstr>Course Topics</vt:lpstr>
      <vt:lpstr>Course Format</vt:lpstr>
      <vt:lpstr>Hands on Lab Experience</vt:lpstr>
      <vt:lpstr>Course Wiki </vt:lpstr>
      <vt:lpstr>Course Grading</vt:lpstr>
      <vt:lpstr>Data sets &amp; TSO</vt:lpstr>
      <vt:lpstr>Quick Background</vt:lpstr>
      <vt:lpstr>What is a Data Set?</vt:lpstr>
      <vt:lpstr>Types of Data Sets</vt:lpstr>
      <vt:lpstr>Data Set Naming Conventions</vt:lpstr>
      <vt:lpstr>Data Set Naming Conventions cont’</vt:lpstr>
      <vt:lpstr>PDS Naming Conventions</vt:lpstr>
      <vt:lpstr>Sequential vs. Partitioned</vt:lpstr>
      <vt:lpstr>Physical Data Storage on Z/OS</vt:lpstr>
      <vt:lpstr>EBCDIC</vt:lpstr>
      <vt:lpstr>Catalogs</vt:lpstr>
      <vt:lpstr>Z/OS UNIX File System</vt:lpstr>
      <vt:lpstr>How do we Interact with Z/OS?</vt:lpstr>
      <vt:lpstr>TSO Overview</vt:lpstr>
      <vt:lpstr>Lab Pre-Tasks</vt:lpstr>
      <vt:lpstr>Lab 1</vt:lpstr>
    </vt:vector>
  </TitlesOfParts>
  <Company>JPMorgan Chase and Co.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CSCI 365 – Introduction to Large Scale Computing</dc:title>
  <dc:creator>JPMorgan Chase &amp; Co.</dc:creator>
  <cp:lastModifiedBy>Pascarell, Noah J</cp:lastModifiedBy>
  <cp:revision>13</cp:revision>
  <dcterms:created xsi:type="dcterms:W3CDTF">2014-01-28T15:58:39Z</dcterms:created>
  <dcterms:modified xsi:type="dcterms:W3CDTF">2016-08-30T20:13:52Z</dcterms:modified>
</cp:coreProperties>
</file>